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9" r:id="rId2"/>
    <p:sldId id="317" r:id="rId3"/>
    <p:sldId id="359" r:id="rId4"/>
    <p:sldId id="288" r:id="rId5"/>
    <p:sldId id="379" r:id="rId6"/>
    <p:sldId id="380" r:id="rId7"/>
    <p:sldId id="382" r:id="rId8"/>
    <p:sldId id="338" r:id="rId9"/>
    <p:sldId id="371" r:id="rId10"/>
    <p:sldId id="377" r:id="rId11"/>
    <p:sldId id="385" r:id="rId12"/>
    <p:sldId id="374" r:id="rId13"/>
    <p:sldId id="378" r:id="rId14"/>
    <p:sldId id="386" r:id="rId15"/>
    <p:sldId id="376" r:id="rId16"/>
    <p:sldId id="322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134259-6D18-F18A-35CD-A2FA31138064}" name="Samantha Fava" initials="SF" userId="Samantha Fav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6D4"/>
    <a:srgbClr val="FFFFFF"/>
    <a:srgbClr val="1751D3"/>
    <a:srgbClr val="3069E8"/>
    <a:srgbClr val="0F7ADB"/>
    <a:srgbClr val="517899"/>
    <a:srgbClr val="E20613"/>
    <a:srgbClr val="868686"/>
    <a:srgbClr val="B2B2B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19" autoAdjust="0"/>
    <p:restoredTop sz="94628" autoAdjust="0"/>
  </p:normalViewPr>
  <p:slideViewPr>
    <p:cSldViewPr>
      <p:cViewPr varScale="1">
        <p:scale>
          <a:sx n="91" d="100"/>
          <a:sy n="91" d="100"/>
        </p:scale>
        <p:origin x="5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3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notesViewPr>
    <p:cSldViewPr>
      <p:cViewPr varScale="1">
        <p:scale>
          <a:sx n="71" d="100"/>
          <a:sy n="71" d="100"/>
        </p:scale>
        <p:origin x="-2124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6C4E0826-AAF6-45DD-8860-C004E882B7FF}" type="datetimeFigureOut">
              <a:rPr lang="it-IT" smtClean="0"/>
              <a:t>03/04/2023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FA9A7336-EC62-4065-B9B2-FF7ABB9F28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737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A7336-EC62-4065-B9B2-FF7ABB9F286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417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E49FA030-DD34-4D22-AA07-E1EEC2C14C34}" type="datetime1">
              <a:rPr lang="it-IT" smtClean="0"/>
              <a:t>03/04/2023</a:t>
            </a:fld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B047194-A0B0-4DFB-A144-075CEFCF96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2770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F3CA-3BCC-44AB-A9C5-568FB5157BD0}" type="datetime1">
              <a:rPr lang="it-IT" smtClean="0"/>
              <a:t>03/04/2023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194-A0B0-4DFB-A144-075CEFCF96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60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470F-3580-4F75-82F5-DB21AA880244}" type="datetime1">
              <a:rPr lang="it-IT" smtClean="0"/>
              <a:t>03/04/2023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194-A0B0-4DFB-A144-075CEFCF96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87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5087-A4BA-4814-A164-BAD098303AD5}" type="datetime1">
              <a:rPr lang="it-IT" smtClean="0"/>
              <a:t>03/04/2023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194-A0B0-4DFB-A144-075CEFCF96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00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D024-C15F-47EB-B95E-35232542FC8B}" type="datetime1">
              <a:rPr lang="it-IT" smtClean="0"/>
              <a:t>03/04/2023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194-A0B0-4DFB-A144-075CEFCF9604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293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EC2C-1EE9-44A1-BE8B-3E23F26DE9CC}" type="datetime1">
              <a:rPr lang="it-IT" smtClean="0"/>
              <a:t>03/04/2023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194-A0B0-4DFB-A144-075CEFCF96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174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2006-6278-4411-A2D7-341872F8474D}" type="datetime1">
              <a:rPr lang="it-IT" smtClean="0"/>
              <a:t>03/04/2023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194-A0B0-4DFB-A144-075CEFCF96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413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53F-11DA-467E-B295-C9B1AA6FC1A4}" type="datetime1">
              <a:rPr lang="it-IT" smtClean="0"/>
              <a:t>03/04/2023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194-A0B0-4DFB-A144-075CEFCF96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110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972A-4DC7-407D-9B57-6075E497340D}" type="datetime1">
              <a:rPr lang="it-IT" smtClean="0"/>
              <a:t>03/04/2023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194-A0B0-4DFB-A144-075CEFCF96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378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06C9-FC94-4E72-9298-AEAE399BA6E8}" type="datetime1">
              <a:rPr lang="it-IT" smtClean="0"/>
              <a:t>03/04/2023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194-A0B0-4DFB-A144-075CEFCF96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379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1879-8415-4B3D-9BFB-A04212DA6386}" type="datetime1">
              <a:rPr lang="it-IT" smtClean="0"/>
              <a:t>03/04/2023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194-A0B0-4DFB-A144-075CEFCF96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748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812BD7D-BA0D-4439-8DF9-F3FB32885290}" type="datetime1">
              <a:rPr lang="it-IT" smtClean="0"/>
              <a:t>03/04/2023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B047194-A0B0-4DFB-A144-075CEFCF96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233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2060848"/>
            <a:ext cx="6768752" cy="1944216"/>
          </a:xfrm>
          <a:solidFill>
            <a:srgbClr val="C00000"/>
          </a:solidFill>
          <a:ln>
            <a:solidFill>
              <a:srgbClr val="868686"/>
            </a:solidFill>
          </a:ln>
          <a:effectLst>
            <a:softEdge rad="1104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altLang="it-IT" sz="2800" b="1" dirty="0">
                <a:solidFill>
                  <a:srgbClr val="3069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L’IMPATTO DELLA NUOVA DISCIPLINA SUI MODELLI ORGANIZZATIVI 231</a:t>
            </a:r>
            <a:r>
              <a:rPr lang="it-IT" alt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Arial" panose="020B0604020202020204" pitchFamily="34" charset="0"/>
              </a:rPr>
              <a:t/>
            </a:r>
            <a:br>
              <a:rPr lang="it-IT" alt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Arial" panose="020B0604020202020204" pitchFamily="34" charset="0"/>
              </a:rPr>
            </a:br>
            <a:endParaRPr lang="it-IT" alt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42535" y="5291162"/>
            <a:ext cx="3093361" cy="94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Udine, 10 MARZO 2023</a:t>
            </a:r>
            <a:endParaRPr lang="en-GB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22225">
            <a:solidFill>
              <a:srgbClr val="868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300192" y="5291162"/>
            <a:ext cx="2736305" cy="956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Avv. Carlotta Campeis </a:t>
            </a:r>
            <a:endParaRPr lang="en-GB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BFE1F40-3411-4D51-B982-3AA360ED2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95945"/>
            <a:ext cx="2225824" cy="564803"/>
          </a:xfrm>
          <a:prstGeom prst="rect">
            <a:avLst/>
          </a:prstGeom>
        </p:spPr>
      </p:pic>
      <p:sp>
        <p:nvSpPr>
          <p:cNvPr id="3" name="AutoShape 2" descr="Immagine con logo che riporta il titolo del sito">
            <a:extLst>
              <a:ext uri="{FF2B5EF4-FFF2-40B4-BE49-F238E27FC236}">
                <a16:creationId xmlns:a16="http://schemas.microsoft.com/office/drawing/2014/main" id="{B10F192D-F5F8-E166-6C16-164A3E48C2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3D5CDD1-7C44-F6F2-9F0D-1A8FEB7852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70000" contrast="-70000"/>
          </a:blip>
          <a:stretch>
            <a:fillRect/>
          </a:stretch>
        </p:blipFill>
        <p:spPr>
          <a:xfrm>
            <a:off x="6516216" y="444277"/>
            <a:ext cx="2209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74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D39FDF-D415-F33F-AAF5-6FB88300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72" y="1253330"/>
            <a:ext cx="7200000" cy="5344021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it-IT" b="0" i="0" u="none" strike="noStrike" kern="120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endParaRPr lang="it-IT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it-IT" b="0" i="0" u="none" strike="noStrike" kern="120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Destinatari del settore privato, art. 3: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Imprese con più di 50 dipendenti;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Imprese che 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rientrano nell’ambito di applicazione di alcuni atti dell’Unione Europea (prodotti e mercati finanziari, prevenzione del riciclaggio e finanziamento del terrorismo, tutela ambiente e trasporti);</a:t>
            </a:r>
            <a:endParaRPr kumimoji="0" lang="it-IT" b="0" i="0" u="none" strike="noStrike" kern="120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it-IT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c) Imprese con meno di 50 dipendenti: solo se adottato il </a:t>
            </a:r>
            <a:r>
              <a:rPr kumimoji="0" lang="it-IT" b="0" i="0" u="none" strike="noStrike" kern="120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Mog</a:t>
            </a:r>
            <a:r>
              <a:rPr kumimoji="0" lang="it-IT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231.</a:t>
            </a:r>
          </a:p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AutoNum type="arabicPeriod"/>
              <a:tabLst/>
              <a:defRPr/>
            </a:pPr>
            <a:endParaRPr kumimoji="0" lang="it-IT" sz="1100" b="0" i="0" u="none" strike="noStrike" kern="120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FBB59F-0294-1326-3B80-77C7F12D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B047194-A0B0-4DFB-A144-075CEFCF9604}" type="slidenum">
              <a:rPr lang="it-IT"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it-IT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0CCD87-6F55-EAA5-2C39-72979BA0E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2" y="332656"/>
            <a:ext cx="2139700" cy="829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9530F9F-2A22-A8AB-08CF-EEE3C5F48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32656"/>
            <a:ext cx="2209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5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7608BC-9FE3-3C68-C0B9-0E2967D83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04" y="980728"/>
            <a:ext cx="6937964" cy="5400600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it-IT" sz="180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Oggetto delle segnalazioni</a:t>
            </a:r>
            <a:r>
              <a:rPr kumimoji="0" lang="it-IT" sz="18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art. 2 comma 1 lett. </a:t>
            </a: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it-IT" sz="18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74"/>
              </a:buClr>
              <a:buSzPct val="80000"/>
              <a:buNone/>
              <a:tabLst/>
              <a:defRPr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74"/>
              </a:buClr>
              <a:buSzPct val="80000"/>
              <a:buNone/>
              <a:tabLst/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Ai fini del presente decreto, si intendono per: a) «violazioni»: comportamenti, atti od omissioni che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ledono l’interesse pubblico o l’integrità dell’amministrazione pubblica o dell’ente privato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 che consistono in: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74"/>
              </a:buClr>
              <a:buSzPct val="80000"/>
              <a:buAutoNum type="arabicParenR"/>
              <a:tabLst/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illeciti amministrativi, contabili, civili o penali;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74"/>
              </a:buClr>
              <a:buSzPct val="80000"/>
              <a:buAutoNum type="arabicParenR"/>
              <a:tabLst/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condotte illecite rilevanti ai sensi del decreto legislativo 8 giugno 2001, n. 231, o violazioni dei modelli di organizzazione e gestione ivi previsti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74"/>
              </a:buClr>
              <a:buSzPct val="80000"/>
              <a:buAutoNum type="arabicParenR"/>
              <a:tabLst/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illeciti che rientrano nell’ambito di applicazione degli atti normativi allegati, relativamente ai seguenti settori: appalti pubblici; servizi, prodotti e mercati finanziari e prevenzione del riciclaggio e del finanziamento del terrorismo; sicurezza e conformità del prodotti; sicurezza dei trasporti; tutela dell’ambiente; radioprotezione e sicurezza nucleare; sicurezza degli alimenti e dei mangimi e salute e benessere degli animali; salute pubblica; protezione dei consumatori; tutela della vita privata e protezione dei dati personali e sicurezza delle reti e dei sistemi informativi;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74"/>
              </a:buClr>
              <a:buSzPct val="80000"/>
              <a:buAutoNum type="arabicParenR"/>
              <a:tabLst/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atti od omissioni che ledono gli interessi finanziari dell’Unione di cui all’articolo 325 del Trattato sul funzionamento dell’Unione europeo specificati nel diritto derivato pertinente dell’Unione europea;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74"/>
              </a:buClr>
              <a:buSzPct val="80000"/>
              <a:buAutoNum type="arabicParenR"/>
              <a:tabLst/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atti od omissioni riguardanti il mercato interno, di cui all’articolo 26, paragrafo 2, del Trattato sul funzionamento dell’Unione europea, comprese le violazioni delle norme dell’Unione europea in materia di concorrenza e di aiuti di Stato, nonché le violazioni riguardanti il mercato interno connesse ad atti che violano le norme in materia di imposta sulle società o i meccanismi il cui fine è ottenere un vantaggio fiscale che vanifica l’oggetto o la finalità della normativa applicabile in materia di imposta sulle società;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74"/>
              </a:buClr>
              <a:buSzPct val="80000"/>
              <a:buAutoNum type="arabicParenR"/>
              <a:tabLst/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atti o comportamenti che vanificano l’oggetto o la finalità delle disposizioni di cui agli atti dell’Unione nei settori indicati nei numeri 3), 4) e 5);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74"/>
              </a:buClr>
              <a:buNone/>
              <a:defRPr/>
            </a:pPr>
            <a:endParaRPr kumimoji="0" lang="it-IT" sz="1800" b="0" i="0" u="none" strike="noStrike" kern="1200" cap="none" spc="1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74"/>
              </a:buClr>
              <a:buNone/>
              <a:defRPr/>
            </a:pPr>
            <a:r>
              <a:rPr kumimoji="0" lang="it-IT" sz="18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Tutte le segnalazioni in violazione di 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interesse europeo (3,4,5,6) </a:t>
            </a:r>
            <a:r>
              <a:rPr kumimoji="0" lang="it-IT" sz="1800" b="0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 soggetti a) e b), anche le violazioni di diritto interno per c)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2B7B75-2ED2-3BD7-D454-E594AEF1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7194-A0B0-4DFB-A144-075CEFCF9604}" type="slidenum">
              <a:rPr lang="it-IT"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it-IT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4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2F538B-B845-A3C2-BB3A-E41F5A585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745073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Come viene fatta la segnalazione?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-segnalazioni interne (c.d. </a:t>
            </a:r>
            <a:r>
              <a:rPr lang="it-IT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endoaziendali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-segnalazioni esterne;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-divulgazioni pubbliche.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Modulate diversamente in base alla tipologia di segnalazione: per segnalazioni 231 segnalazione interna o denuncia all’Autorità ma non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Anac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 può fare la segnalazione?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Ampliata la categoria dei segnalanti, non più solo soggetti di cui all’art. 5 del d.l.gs. apicali o subordinati (lavoratori autonomi, collaboratori, appaltatori, subfornitori)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51A5B3-A04E-DC66-CDF3-267CDB8D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B047194-A0B0-4DFB-A144-075CEFCF9604}" type="slidenum">
              <a:rPr lang="it-IT"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it-IT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7FDE446-151D-CE64-9AAC-FA8CAB00C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2" y="332656"/>
            <a:ext cx="2139700" cy="829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9E29F27-F8D4-3DE4-9836-D8C0210A5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32656"/>
            <a:ext cx="2209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3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C0C3A-BC57-C2C9-17B2-A06517BF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727200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Impatti sui modelli organizzativi: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aggiornamento dei modelli con le nuove indicazioni;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obbligo di istituire canale di segnalazione interna e procedura di gestione delle segnalazioni;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individuazione soggetto deputato a ricevere la segnalazione diverso da Odv (ma che comunichi con Odv: whistleblowing è oggetto dei flussi);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inserimento di sanzioni disciplinari per chi viola riservatezza del segnalante o per chi fa segnalazioni in mala fede o infondate.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A7EDD5-D29E-1841-971F-9C0534E0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B047194-A0B0-4DFB-A144-075CEFCF9604}" type="slidenum">
              <a:rPr lang="it-IT"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it-IT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7CC95C-B468-36D4-1042-6850D8FF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2" y="332656"/>
            <a:ext cx="2139700" cy="829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748F466-73E8-146A-DBCE-80E651C56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32656"/>
            <a:ext cx="2209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2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C0C3A-BC57-C2C9-17B2-A06517BF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7272008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concreto (v. Confindustria, position paper):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Imprese con meno di 50 dipendenti ma con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Mog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si può continuare ad applicare la disciplina esistente su whistleblowing.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Pmi (sotto i 250 dipendenti) possono condividere le risorse interne per le segnalazioni e per la loro eventuale istruttoria e semplificare gli adempimenti.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Comunque si possono utilizzare strumenti esistenti di segnalazione prevedendo modifiche o adattamenti tecnici per salvaguardare procedure già esistenti.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A7EDD5-D29E-1841-971F-9C0534E0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B047194-A0B0-4DFB-A144-075CEFCF9604}" type="slidenum">
              <a:rPr lang="it-IT"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it-IT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7CC95C-B468-36D4-1042-6850D8FF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2" y="332656"/>
            <a:ext cx="2139700" cy="829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748F466-73E8-146A-DBCE-80E651C56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32656"/>
            <a:ext cx="2209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8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545FA6-E075-37DE-F0AF-B87F7A63F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72" y="1161714"/>
            <a:ext cx="7200000" cy="57070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Critiche e riflessioni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Ulteriore onere: costo ed esigibilità;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eccessiva estensione soggettiva: imprese con meno di 50 dipendenti dotate di modello 231 (gravoso);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eccessiva estensione oggettiva: all’esterno anche violazioni 231 (rischi anche di danni reputazionali);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scelta di preferire la tutela delle segnalazioni dell’Unione piuttosto che di quelle interne;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sistema organico (con rinvio a fonte regolamentare, su corretto adempimento dell’obbligo);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formazione;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attivazione della segnalazione esterna: eccessivo margine di discrezionalità;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previsione di sanzioni efficaci per segnalazioni false o infondate.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6B9D09-786D-185D-F265-2446BD77B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B047194-A0B0-4DFB-A144-075CEFCF9604}" type="slidenum">
              <a:rPr lang="it-IT"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it-IT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FDF045C-B417-5394-6CE6-B4DA93ECA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2" y="332656"/>
            <a:ext cx="2139700" cy="829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3B3D0C5-4370-026B-3BF8-5CD4F067C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32656"/>
            <a:ext cx="2209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07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5556" y="4862268"/>
            <a:ext cx="8712968" cy="1997494"/>
          </a:xfrm>
        </p:spPr>
        <p:txBody>
          <a:bodyPr lIns="90000" anchor="t">
            <a:normAutofit fontScale="90000"/>
          </a:bodyPr>
          <a:lstStyle/>
          <a:p>
            <a:pPr algn="l"/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b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it-IT" sz="1300" b="1" dirty="0">
                <a:latin typeface="Arial" panose="020B0604020202020204" pitchFamily="34" charset="0"/>
                <a:cs typeface="Arial" panose="020B0604020202020204" pitchFamily="34" charset="0"/>
              </a:rPr>
              <a:t>campeis.eu 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           mail: </a:t>
            </a:r>
            <a:r>
              <a:rPr lang="it-IT" sz="1300" b="1" dirty="0">
                <a:latin typeface="Arial" panose="020B0604020202020204" pitchFamily="34" charset="0"/>
                <a:cs typeface="Arial" panose="020B0604020202020204" pitchFamily="34" charset="0"/>
              </a:rPr>
              <a:t>carlotta.campeis@campeis.eu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Carlotta Campeis</a:t>
            </a:r>
            <a:b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linkedin.com/in/carlotta-campeis-3a98a295/</a:t>
            </a:r>
            <a:b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Campeis Avvocati</a:t>
            </a:r>
            <a:b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it-IT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linkedin.com/company/studio-avvocati-campeis  </a:t>
            </a:r>
            <a:r>
              <a:rPr lang="it-IT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it-IT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it-IT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it-IT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49829"/>
            <a:ext cx="504056" cy="622372"/>
          </a:xfrm>
          <a:prstGeom prst="rect">
            <a:avLst/>
          </a:prstGeom>
        </p:spPr>
      </p:pic>
      <p:sp>
        <p:nvSpPr>
          <p:cNvPr id="10" name="Segnaposto numero diapositiva 1">
            <a:extLst>
              <a:ext uri="{FF2B5EF4-FFF2-40B4-BE49-F238E27FC236}">
                <a16:creationId xmlns:a16="http://schemas.microsoft.com/office/drawing/2014/main" id="{C8B05D1C-32BC-4FAE-BA65-C8E657E1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1055" y="6172201"/>
            <a:ext cx="685800" cy="593725"/>
          </a:xfrm>
        </p:spPr>
        <p:txBody>
          <a:bodyPr>
            <a:normAutofit/>
          </a:bodyPr>
          <a:lstStyle/>
          <a:p>
            <a:fld id="{CB047194-A0B0-4DFB-A144-075CEFCF9604}" type="slidenum">
              <a:rPr lang="it-IT"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it-IT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7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7184" y="1472857"/>
            <a:ext cx="7200000" cy="5040000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3100" dirty="0">
              <a:solidFill>
                <a:prstClr val="black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PRINCIPIO DI PREVENZIONE DELEGATO AI PRIVATI: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per prevenzione rischio reato (231)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segnalazione illeciti (whistleblowing)</a:t>
            </a:r>
          </a:p>
          <a:p>
            <a:pPr marL="0" indent="0" algn="just">
              <a:buNone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Modello 231 è diventato il contenitore di numerosi oneri di compliance:</a:t>
            </a:r>
          </a:p>
          <a:p>
            <a:pPr marL="0" indent="0" algn="just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-sicurezza;</a:t>
            </a:r>
          </a:p>
          <a:p>
            <a:pPr marL="0" indent="0" algn="just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-ambiente;</a:t>
            </a:r>
          </a:p>
          <a:p>
            <a:pPr marL="0" indent="0" algn="just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-privacy (parte informatica); </a:t>
            </a:r>
            <a:endParaRPr lang="it-I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t-IT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t-IT" sz="3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E028CA6-AD4F-42C9-A842-8C2F8C88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B047194-A0B0-4DFB-A144-075CEFCF9604}" type="slidenum">
              <a:rPr lang="it-IT"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it-IT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B238A5-D3D8-007A-DC8C-54D298D7B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587" y="409239"/>
            <a:ext cx="2209800" cy="7524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E1FB207-5220-2306-717F-072FC0A79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84" y="332656"/>
            <a:ext cx="2139700" cy="82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9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544" y="1556792"/>
            <a:ext cx="7342487" cy="11430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tabLst>
                <a:tab pos="2057400" algn="l"/>
              </a:tabLst>
            </a:pPr>
            <a:r>
              <a:rPr lang="it-IT" sz="2000" b="1" dirty="0">
                <a:solidFill>
                  <a:srgbClr val="2416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MODELLO NON È OBBLIGATORIO MA LO DIVENTA IN CONCRETO</a:t>
            </a:r>
            <a:r>
              <a:rPr lang="it-IT" sz="2400" b="1" dirty="0">
                <a:solidFill>
                  <a:srgbClr val="2416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it-IT" sz="2400" b="1" dirty="0">
                <a:solidFill>
                  <a:srgbClr val="2416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it-IT" sz="2400" dirty="0">
              <a:solidFill>
                <a:srgbClr val="2416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445446"/>
            <a:ext cx="7411898" cy="432048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FINALITA’ PROCESSUALE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Per la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difesa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dell’ente nel procedimento per garantirne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l’esenzione da responsabilità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(oltre che la mancata applicazione di misure cautelari, o interdittive e l’accesso a riti alternativi);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Anche in forma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riparatoria post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delictum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(riduzione della sanzione pecuniaria, inapplicabilità o conversione delle sanzioni interdittive, non adozione revoca delle misure cautelari, accesso a patteggiamento).</a:t>
            </a:r>
          </a:p>
          <a:p>
            <a:pPr marL="0" indent="0" algn="just">
              <a:buNone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FINALITA’ PREVENTIVA/ORGANIZZATIVA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Serve alla società per la corretta e completa individuazione dei settori di rischio e dei reati configurabili e una riduzione degli stessi attraverso le misure cautelari e di controllo;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Adeguati assetti e ESG.</a:t>
            </a:r>
          </a:p>
          <a:p>
            <a:pPr mar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2EC9D0-38BB-4113-9296-B543E448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B047194-A0B0-4DFB-A144-075CEFCF9604}" type="slidenum">
              <a:rPr lang="it-IT"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it-IT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F88F26-117B-37E8-3FB1-77407EDFA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44" y="347562"/>
            <a:ext cx="2139700" cy="82905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C951D35-1579-8A51-BC46-B8677833D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658" y="381468"/>
            <a:ext cx="2209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628800"/>
            <a:ext cx="7200000" cy="504000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All’ente si rimprovera una </a:t>
            </a:r>
            <a:r>
              <a:rPr lang="it-IT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colpa di organizzazione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quindi è necessario provvedere alla riduzione delle occasioni di rischio reato e ciò attraverso:</a:t>
            </a:r>
          </a:p>
          <a:p>
            <a:pPr marL="0" indent="0" algn="just">
              <a:buNone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adozione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ed efficace attuazione </a:t>
            </a: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prima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della commissione del fatto di un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modello organizzativo idoneo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prevenire reati della specie di quello verificatosi;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vigilanza sul funzionamento del modello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affidata ad un apposito organismo dotato di poteri autonomi di iniziativa e di controllo 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Odv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 algn="just">
              <a:buNone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2000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PRESENZA DI QUESTE DUE CONDIZIONI L’ENTE NON RISPONDE DEGLI ILLECITI 231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AF1172B-5803-46D7-870D-B8FD80CD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B047194-A0B0-4DFB-A144-075CEFCF9604}" type="slidenum">
              <a:rPr lang="it-IT"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it-IT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6AC4A8-2E06-EFCB-0038-6ED05582A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2" y="332656"/>
            <a:ext cx="2139700" cy="829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8F5FBCE-E845-8369-EC7E-5F1A8C67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32656"/>
            <a:ext cx="2209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4A9BB5-2FFE-77A3-D813-0A859115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B047194-A0B0-4DFB-A144-075CEFCF9604}" type="slidenum">
              <a:rPr lang="it-IT"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it-IT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6146B41-1FE4-4F10-7C09-EEB88B88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2" y="332656"/>
            <a:ext cx="2139700" cy="829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4DB1A67-36E1-A84F-4AB8-66346E64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32656"/>
            <a:ext cx="2209800" cy="75247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7FD52FC-1988-0A6C-A08E-E3B589C30121}"/>
              </a:ext>
            </a:extLst>
          </p:cNvPr>
          <p:cNvSpPr txBox="1"/>
          <p:nvPr/>
        </p:nvSpPr>
        <p:spPr>
          <a:xfrm>
            <a:off x="646272" y="1484784"/>
            <a:ext cx="7200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Art. 6 d.lgs. 231/2001 - Soggetti in posizione apicale e modelli di organizzazione dell'ente </a:t>
            </a: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1. Se il reato è stato commesso dalle persone indicate nell'articolo 5, comma 1, lettera a), l'ente non risponde se prova che: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l'organo dirigente ha adottato ed efficacemente attuato, prima della commissione del fatto, modelli di organizzazione e di gestione idonei a prevenire reati della specie di quello verificatosi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il compito di vigilare sul funzionamento e l'osservanza dei modelli di curare il loro aggiornamento è stato affidato a un organismo dell'ente dotato di autonomi poteri di iniziativa e di controllo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c) le persone hanno commesso il reato eludendo fraudolentemente i modelli di organizzazione e di gestione;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d) non vi è stata omessa o insufficiente vigilanza da parte dell'organismo di cui alla lettera b).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2. In relazione all'estensione dei poteri delegati e al rischio di commissione dei reati, i modelli di cui alla lettera a), del comma 1, devono rispondere alle seguenti esigenze: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a) individuare </a:t>
            </a:r>
            <a:r>
              <a:rPr lang="it-IT" sz="1100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attività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nel cui ambito possono essere commessi reati;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b) prevedere specifici </a:t>
            </a:r>
            <a:r>
              <a:rPr lang="it-IT" sz="1100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protocolli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diretti a programmare la formazione e l'attuazione delle decisioni dell'ente in relazione ai reati da prevenire;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c) individuare modalità di gestione delle risorse finanziarie idonee ad impedire la commissione dei reati;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d) prevedere </a:t>
            </a:r>
            <a:r>
              <a:rPr lang="it-IT" sz="1100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obblighi di informazione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nei confronti dell'organismo deputato a vigilare sul funzionamento e l'osservanza dei modelli;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e) introdurre un </a:t>
            </a:r>
            <a:r>
              <a:rPr lang="it-IT" sz="1100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disciplinare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idoneo a sanzionare il mancato rispetto delle misure indicate nel modello.</a:t>
            </a:r>
          </a:p>
        </p:txBody>
      </p:sp>
    </p:spTree>
    <p:extLst>
      <p:ext uri="{BB962C8B-B14F-4D97-AF65-F5344CB8AC3E}">
        <p14:creationId xmlns:p14="http://schemas.microsoft.com/office/powerpoint/2010/main" val="224043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26B7AD-764D-D77A-E2D8-0EEBB47E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B047194-A0B0-4DFB-A144-075CEFCF9604}" type="slidenum">
              <a:rPr lang="it-IT"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it-IT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AA2632-FDA7-C15E-AE2B-18E415CA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2" y="332656"/>
            <a:ext cx="2139700" cy="829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8A4A28-829B-5E1E-02E9-7CB6CCE64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32656"/>
            <a:ext cx="2209800" cy="7524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206B8C7-641D-7CD9-386E-1CB4BBDFEA45}"/>
              </a:ext>
            </a:extLst>
          </p:cNvPr>
          <p:cNvSpPr txBox="1"/>
          <p:nvPr/>
        </p:nvSpPr>
        <p:spPr>
          <a:xfrm>
            <a:off x="628360" y="1504388"/>
            <a:ext cx="7200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2-bis. I modelli di cui alla lettera a) del comma 1 prevedono: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it-IT" sz="1100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o più canali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che consentano ai soggetti indicati nell'articolo 5, comma 1, lettere a) e b), di presentare, a tutela dell'integrità dell'ente, segnalazioni circostanziate di </a:t>
            </a:r>
            <a:r>
              <a:rPr lang="it-IT" sz="1100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condotte illecite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, rilevanti ai sensi del presente decreto e fondate su elementi di fatto precisi e concordanti, o di </a:t>
            </a:r>
            <a:r>
              <a:rPr lang="it-IT" sz="1100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violazioni del modello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di organizzazione e gestione dell'ente, di cui siano venuti a conoscenza in ragione delle funzioni svolte; tali canali garantiscono </a:t>
            </a:r>
            <a:r>
              <a:rPr lang="it-IT" sz="1100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riservatezza dell'identità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del segnalante nelle attività di gestione della segnalazione;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b) almeno un canale alternativo di segnalazione idoneo a garantire, con modalità informatiche, la riservatezza dell'identità del segnalante;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c) il </a:t>
            </a:r>
            <a:r>
              <a:rPr lang="it-IT" sz="1100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divieto di atti di ritorsione o discriminatori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, diretti o indiretti, nei confronti del segnalante per motivi collegati, direttamente o indirettamente, alla segnalazione;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it-IT" sz="1100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sistema disciplinare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adottato ai sensi del comma 2, lettera e), sanzioni nei confronti di chi viola le misure di tutela del segnalante, nonché' di chi effettua con dolo o colpa grave segnalazioni che si rivelano infondate.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2-ter. L'adozione di misure discriminatorie nei confronti dei soggetti che effettuano le segnalazioni di cui al comma 2-bis può essere denunciata all'Ispettorato nazionale del lavoro, per i provvedimenti di propria competenza, oltre che dal segnalante, anche dall'organizzazione sindacale indicata dal medesimo.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2-quater. Il licenziamento ritorsivo o discriminatorio del soggetto segnalante è nullo. Sono altresì nulli il mutamento di mansioni ai sensi dell'articolo 2103 del codice civile, nonché' qualsiasi altra misura ritorsiva o discriminatoria adottata nei confronti del segnalante. E' onere del datore di lavoro, in caso di controversie legate all'irrogazione di sanzioni disciplinari, o a demansionamenti, licenziamenti, trasferimenti, o sottoposizione del segnalante ad altra misura organizzativa avente effetti negativi, diretti o indiretti, sulle condizioni di lavoro, successivi alla presentazione della segnalazione, dimostrare che tali misure sono fondate su ragioni estranee alla segnalazione stessa.</a:t>
            </a:r>
          </a:p>
          <a:p>
            <a:pPr marL="0" indent="0" algn="just"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(…) </a:t>
            </a:r>
          </a:p>
        </p:txBody>
      </p:sp>
    </p:spTree>
    <p:extLst>
      <p:ext uri="{BB962C8B-B14F-4D97-AF65-F5344CB8AC3E}">
        <p14:creationId xmlns:p14="http://schemas.microsoft.com/office/powerpoint/2010/main" val="356369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2E1BE6-5D15-21E0-5F3E-E69B0648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B047194-A0B0-4DFB-A144-075CEFCF9604}" type="slidenum">
              <a:rPr lang="it-IT"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it-IT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F6B15D-2ED3-89DC-3480-CF291E198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2" y="332656"/>
            <a:ext cx="2139700" cy="829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73CB96C-9FCB-F843-A5D6-0DEDAE600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32656"/>
            <a:ext cx="2209800" cy="752475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5F99BD1-EDF0-794C-02BD-2EC9828CF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76" y="1600199"/>
            <a:ext cx="7200000" cy="504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Come opera la normativa Whistleblowing nel settore privato?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Secondo linee guida di Confindustria, 2021: «l’ambito delle violazioni che possono essere segnalate è strettamente connesso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alla finalità di tutelare l’integrità dell’ente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Quanto al rapporto con il MOG: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requisito di idoneità ed efficienza del modello;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previsto da parte generale e da parti speciali con specifica procedura;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rientra tra le comunicazioni all’Odv (violazioni del modello, codice etico,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compliance);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è previsto canale di segnalazione specifico;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previsti aspetti disciplinari di tutela del segnalante e per segnalazioni infondate o in mala fede;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formazione.</a:t>
            </a:r>
          </a:p>
        </p:txBody>
      </p:sp>
    </p:spTree>
    <p:extLst>
      <p:ext uri="{BB962C8B-B14F-4D97-AF65-F5344CB8AC3E}">
        <p14:creationId xmlns:p14="http://schemas.microsoft.com/office/powerpoint/2010/main" val="274220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268760"/>
            <a:ext cx="7200000" cy="53280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it-IT" sz="1600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COMUNICAZIONI ALL’ODV (FLUSSI INFORMATIVI E SEGNALAZIONI)</a:t>
            </a:r>
          </a:p>
          <a:p>
            <a:pPr marL="0" marR="53975" indent="0" algn="just">
              <a:lnSpc>
                <a:spcPct val="170000"/>
              </a:lnSpc>
              <a:spcAft>
                <a:spcPts val="0"/>
              </a:spcAft>
              <a:buNone/>
            </a:pPr>
            <a:r>
              <a:rPr lang="it-IT" sz="1400" b="1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Flussi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 c</a:t>
            </a:r>
            <a:r>
              <a:rPr lang="it-IT" sz="1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dal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endal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’a</a:t>
            </a:r>
            <a:r>
              <a:rPr lang="it-IT" sz="1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ua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1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i="1" spc="2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400" i="1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iola</a:t>
            </a:r>
            <a:r>
              <a:rPr lang="it-IT" sz="1400" i="1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1400" i="1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it-IT" sz="1400" i="1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1400" spc="2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2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spc="2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400" spc="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1400" spc="2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spc="2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ode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spc="2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(e</a:t>
            </a:r>
            <a:r>
              <a:rPr lang="it-IT" sz="1400" spc="19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spc="2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it-IT" sz="1400" spc="19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1400" spc="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it-I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it-IT" sz="1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4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spc="19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2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spc="4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it-IT" sz="1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4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spc="2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19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it-IT" sz="1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spc="2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1400" spc="2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spc="19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spc="2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5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sz="1400" spc="-5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400" spc="4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ndag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400" spc="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it-IT" sz="1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gno</a:t>
            </a:r>
            <a:r>
              <a:rPr lang="it-IT" sz="1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c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sz="14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’a</a:t>
            </a:r>
            <a:r>
              <a:rPr lang="it-IT" sz="1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del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1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400" spc="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it-IT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1400" spc="15" dirty="0">
                <a:latin typeface="Arial" panose="020B0604020202020204" pitchFamily="34" charset="0"/>
                <a:cs typeface="Arial" panose="020B0604020202020204" pitchFamily="34" charset="0"/>
              </a:rPr>
              <a:t>le notizie relative a cambiamenti dell’assetto organizzativo;</a:t>
            </a:r>
          </a:p>
          <a:p>
            <a:pPr marL="0" marR="53975" indent="0" algn="just">
              <a:lnSpc>
                <a:spcPct val="170000"/>
              </a:lnSpc>
              <a:spcAft>
                <a:spcPts val="0"/>
              </a:spcAft>
              <a:buNone/>
            </a:pPr>
            <a:r>
              <a:rPr lang="it-IT" sz="1400" b="1" spc="15" dirty="0"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Segnalazione Whistleblowing </a:t>
            </a:r>
            <a:r>
              <a:rPr lang="it-IT" sz="1400" spc="15" dirty="0"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 art. 6 d.lgs., comma 2 bis: </a:t>
            </a:r>
            <a:r>
              <a:rPr lang="it-IT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segnalazioni circostanziate </a:t>
            </a:r>
            <a:r>
              <a:rPr lang="it-IT" sz="1400" spc="15" dirty="0"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tutela dell’integrità dell’ente</a:t>
            </a:r>
            <a:r>
              <a:rPr lang="it-IT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400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condotte illecite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rilevanti ai sensi decreto 231 e fondate </a:t>
            </a:r>
            <a:r>
              <a:rPr lang="it-IT" sz="1400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elementi di fatto precisi e concordanti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o di </a:t>
            </a:r>
            <a:r>
              <a:rPr lang="it-IT" sz="1400" b="1" dirty="0">
                <a:solidFill>
                  <a:srgbClr val="241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violazioni del modello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organizzazione e gestione dell'ente, di cui siano venuti a conoscenza in ragione delle funzioni svolte</a:t>
            </a:r>
            <a:endParaRPr lang="it-IT" sz="1400" dirty="0">
              <a:effectLst/>
              <a:highlight>
                <a:srgbClr val="00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600"/>
              </a:lnSpc>
              <a:spcBef>
                <a:spcPts val="15"/>
              </a:spcBef>
              <a:buNone/>
            </a:pPr>
            <a:r>
              <a:rPr lang="it-I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90C4BE0-3ED4-4D7A-954A-A863A0E3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B047194-A0B0-4DFB-A144-075CEFCF9604}" type="slidenum">
              <a:rPr lang="it-IT"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it-IT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EF0BF2-0C44-458C-2C05-86FF46C3E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2" y="332656"/>
            <a:ext cx="2139700" cy="82905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0CAA834-97E7-BBD7-0249-809AB024E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32656"/>
            <a:ext cx="2209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1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B693BA-BDDA-F0ED-6153-E1E948592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72" y="1484785"/>
            <a:ext cx="72000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Ad esito dell’approvazione del decreto legislativo recante attuazione della direttiva (UE) 2019/1937 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l’art. 6 comma 2 bis del decreto legislativo n. 231 del 2001 è sostituito dal seguente: 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2416D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bis- i modelli di cui al comma 1 </a:t>
            </a:r>
            <a:r>
              <a:rPr lang="it-IT" b="1" dirty="0" err="1">
                <a:solidFill>
                  <a:srgbClr val="2416D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lett</a:t>
            </a:r>
            <a:r>
              <a:rPr lang="it-IT" b="1" dirty="0">
                <a:solidFill>
                  <a:srgbClr val="2416D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a) prevedono i canali di segnalazione interna, il divieto di ritorsione e il sistema disciplinare ai sensi del comma 2 lett. E) di cui al decreto legislativo attuativo della direttiva UE 1937/2019 del Parlamento europeo e del consiglio del 23 ottobre 2019</a:t>
            </a:r>
          </a:p>
          <a:p>
            <a:pPr marL="0" indent="0" algn="just">
              <a:buNone/>
            </a:pPr>
            <a:endParaRPr lang="it-I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Sono abrogati gli i commi 2 ter e 2 quater dell’art. 6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F0C4D9-78C8-C331-2F2B-7A5B18FA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B047194-A0B0-4DFB-A144-075CEFCF9604}" type="slidenum">
              <a:rPr lang="it-IT" sz="20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it-IT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9B4858-9526-1990-C934-DFDE989D8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2" y="332656"/>
            <a:ext cx="2139700" cy="829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F9458A9-D159-EDA8-E6F8-B3C7F705D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32656"/>
            <a:ext cx="2209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03930"/>
      </p:ext>
    </p:extLst>
  </p:cSld>
  <p:clrMapOvr>
    <a:masterClrMapping/>
  </p:clrMapOvr>
</p:sld>
</file>

<file path=ppt/theme/theme1.xml><?xml version="1.0" encoding="utf-8"?>
<a:theme xmlns:a="http://schemas.openxmlformats.org/drawingml/2006/main" name="Vista">
  <a:themeElements>
    <a:clrScheme name="Vista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sta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t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2353</TotalTime>
  <Words>1874</Words>
  <Application>Microsoft Office PowerPoint</Application>
  <PresentationFormat>Presentazione su schermo (4:3)</PresentationFormat>
  <Paragraphs>145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Schoolbook</vt:lpstr>
      <vt:lpstr>Times</vt:lpstr>
      <vt:lpstr>Times New Roman</vt:lpstr>
      <vt:lpstr>Wingdings</vt:lpstr>
      <vt:lpstr>Wingdings 2</vt:lpstr>
      <vt:lpstr>Vista</vt:lpstr>
      <vt:lpstr>L’IMPATTO DELLA NUOVA DISCIPLINA SUI MODELLI ORGANIZZATIVI 231 </vt:lpstr>
      <vt:lpstr>Presentazione standard di PowerPoint</vt:lpstr>
      <vt:lpstr>IL MODELLO NON È OBBLIGATORIO MA LO DIVENTA IN CONCRETO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          web: campeis.eu             mail: carlotta.campeis@campeis.eu                    Carlotta Campeis              linkedin.com/in/carlotta-campeis-3a98a295/               Campeis Avvocati              linkedin.com/company/studio-avvocati-campeis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utente1</dc:creator>
  <cp:lastModifiedBy>Anna Zilli</cp:lastModifiedBy>
  <cp:revision>374</cp:revision>
  <cp:lastPrinted>2019-05-23T07:52:00Z</cp:lastPrinted>
  <dcterms:created xsi:type="dcterms:W3CDTF">2016-05-05T07:23:23Z</dcterms:created>
  <dcterms:modified xsi:type="dcterms:W3CDTF">2023-04-03T14:33:36Z</dcterms:modified>
</cp:coreProperties>
</file>